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304" r:id="rId3"/>
    <p:sldId id="291" r:id="rId4"/>
    <p:sldId id="309" r:id="rId5"/>
    <p:sldId id="306" r:id="rId6"/>
    <p:sldId id="307" r:id="rId7"/>
    <p:sldId id="263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0157B-91FE-43B5-9FF5-991D9A51FAB2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456EB-2883-40AC-B05C-707B67B48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11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Collated and Analysis By: M.Foxcroft, P&amp;I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F763E3-228E-4695-A242-BFA4873154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22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CDECD-2056-4DBA-B8F9-8FDA4A450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6544E-B047-4D93-A25D-E5E121537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4AAFA-4626-4D1B-87A3-BCD9F4A1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465B1-D11A-47FD-B6C9-B17DC8B5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8BE1F-BF80-4F66-B223-559F201D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3E4D-3A45-472D-B1BA-94FE0FCA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B2F4F-DB6A-400E-A5DE-D46E83D5A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DBE6-E8D4-43A5-B122-C0206CB7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0D2C-1144-4AAA-9E67-8C68518A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1B024-01C0-4783-926E-D1AE920A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6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CBF3-49EC-482C-BD13-2D79D2489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E41F2-503D-4BE2-BE41-32A94DF34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4DB37-44CF-4B34-BF70-523F8DEA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B06CD-C7D1-414F-B88D-0028D96C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113F2-858C-40A0-8389-4623CE72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9BA1-B475-4CDA-9FBA-EB808334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DE480-36C8-4EE8-9033-28264FA3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C957C-0555-43B9-AFB7-FA87EE03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374FC-607A-4A19-9D8B-46A5DE24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E14D4-A888-4575-A178-7C6A578B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7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631C-E13E-4ECC-9EBE-B15806118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8CB89-4BCA-4AFF-94EF-0E85F5B8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C376-DD21-4FBA-B067-43B7E3378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47F02-0778-4123-8716-1D10203E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94524-DA82-454D-A4D7-62C2964AB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7472-6C56-4F6A-A5A1-843ED9CF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65FF-818E-4FED-B7A9-BCADA11E8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3D6F0-C59E-4AFE-9657-9410F6555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0A1A-7DF7-43E6-BE15-D20B32E4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F5D82-D810-4931-8E80-BB0060BB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80509-EAC2-453D-B306-77A76305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1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5BB40-637A-4F37-A70E-E8D7B095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8FDAF-631B-425E-B089-1628CB5E0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CA109-5276-4815-B391-413524D88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5B888-F42D-4568-8CD3-451BBFB6E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CD52D7-5114-4866-A1FE-718599DEE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70A63-3838-4FA9-921E-E815AFF8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F07CE-BBE3-4801-9BA9-0BB97DE2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FCDD18-0784-48B2-8A9E-03D082B0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4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2DB5-609C-42D9-AB54-BCB7F49E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418B3-99DD-4EC8-B2DC-28848F85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7DE57-98B9-4429-8448-C9C133CE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7CCAEB-80EC-4A65-ACCC-27F2D1D5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707C5-BF97-4764-AA1C-A090F5A5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3008B6-9ED6-4FC0-B2F8-62DB443C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9D92F-EA64-422D-B54D-D8F0240A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7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4CED-F5C1-4C98-9A61-A5A185304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CA86-7AC7-4054-A8CE-693F7B83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783C18-1E3D-46CD-8D6D-412972B55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3E65E-3ABA-424A-A580-CD899ABA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31120-E293-4936-B748-911A8374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9381B-BB47-4433-AF71-2787E2D9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2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7A98-5710-41E7-AC5F-F8520C47E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D02368-D096-4A85-944C-3DA8D97C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BD782-38CB-4E1B-B86E-1D4339B4D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966C-F9FA-4E54-9498-E2690E75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2A003-5108-43A5-A1ED-8382E7CC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4754-7E8B-4781-A02B-43C6F138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3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ACA12-A11F-491B-A690-EEF71ADC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C7D89-73D9-4F66-B857-FBAD61C1F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6C2C6-D462-4F10-9D63-1B3B95CD5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80F1-972F-4F95-811A-5FF5FAD6063B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DEFAA-C021-43A4-9611-A4A32D076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B1231-E190-4CB2-AA19-C4035D162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C29DD-3867-4CD8-935F-1592FC5C9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-58111"/>
            <a:ext cx="12192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All Mortality and COVID-19 Mortality – Source: ONS (Death Registrations) –  up to Week 48</a:t>
            </a:r>
          </a:p>
          <a:p>
            <a:r>
              <a:rPr lang="en-GB" sz="1100" dirty="0"/>
              <a:t>This data is based upon death registrations at register offices. COVID-19 or Coronavirus was mentioned as a cause of death on any line of the death certificate in relation to COVID-19 Deaths. This is not the same data that is published on the government website as this data is not linked to COVID-19 test results.</a:t>
            </a:r>
            <a:endParaRPr lang="en-GB" sz="6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80553"/>
            <a:ext cx="9096644" cy="3034465"/>
            <a:chOff x="115409" y="638921"/>
            <a:chExt cx="9096644" cy="30344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409" y="638921"/>
              <a:ext cx="9096644" cy="3034465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>
              <a:off x="9194297" y="754602"/>
              <a:ext cx="0" cy="27964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4026023"/>
            <a:ext cx="9800950" cy="283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0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-58111"/>
            <a:ext cx="12192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All Mortality and COVID-19 Mortality – Source: ONS (Death Registrations) –  up to Week 48</a:t>
            </a:r>
          </a:p>
          <a:p>
            <a:r>
              <a:rPr lang="en-GB" sz="1100" dirty="0"/>
              <a:t>This data is based upon death registrations at register offices. COVID-19 or Coronavirus was mentioned as a cause of death on any line of the death certificate in relation to COVID-19 Deaths. This is not the same data that is published on the government website as this data is not linked to COVID-19 test results.</a:t>
            </a:r>
            <a:endParaRPr lang="en-GB" sz="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5418"/>
            <a:ext cx="12192000" cy="386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4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-58111"/>
            <a:ext cx="121920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COVID-19 Mortality – Source: ONS (Death Registrations) –  Week 11 (no known COVID-19 Deaths in Bury before this point) up to Week 48 by Place of Death Occurrence</a:t>
            </a:r>
          </a:p>
          <a:p>
            <a:r>
              <a:rPr lang="en-GB" sz="1100" dirty="0"/>
              <a:t>This data is based upon death registrations at register offices. COVID-19 or Coronavirus was mentioned as a cause of death on any line of the death certificate in relation to COVID-19 Deaths. This is not the same data that is published on the government website as this data is not linked to COVID-19 test results.</a:t>
            </a:r>
            <a:endParaRPr lang="en-GB" sz="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8328"/>
            <a:ext cx="11878322" cy="28024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56" y="3790765"/>
            <a:ext cx="7537142" cy="299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5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-58111"/>
            <a:ext cx="118615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COVID-19 Excess Deaths – </a:t>
            </a:r>
          </a:p>
          <a:p>
            <a:r>
              <a:rPr lang="en-GB" sz="3200" dirty="0"/>
              <a:t>Source: ONS and Primary Care Mortality Database (PCMD)</a:t>
            </a:r>
          </a:p>
          <a:p>
            <a:r>
              <a:rPr lang="en-GB" sz="1000" dirty="0"/>
              <a:t>The below graph highlights, the number of deaths registered by week, with the minimum deaths and the maximum deaths registered in the given week, between 2015-2019, taken from the PCMD database. This is displayed as bars, which would give a range in which we would expect to see deaths. In regards to the lines, 2020 figures (from ONS) from all deaths and non-covid-19 deaths are displayed along with the average of 2015-19 deaths as a comparison. As displayed the first peak can be seen between weeks 13 to 23, and now there has been an emergence of another peak from week 43 onwards.</a:t>
            </a:r>
          </a:p>
          <a:p>
            <a:endParaRPr lang="en-GB" sz="1000" dirty="0"/>
          </a:p>
          <a:p>
            <a:r>
              <a:rPr lang="en-GB" sz="1000" dirty="0"/>
              <a:t>Weeks rather than dates are referred to on this graph as the dates within a given week change year on year, whereas the week numbers stay consistent.</a:t>
            </a:r>
          </a:p>
          <a:p>
            <a:endParaRPr lang="en-GB" sz="1000" dirty="0"/>
          </a:p>
          <a:p>
            <a:endParaRPr lang="en-GB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823357"/>
            <a:ext cx="12192000" cy="425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66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5741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Historic Ward Cases </a:t>
            </a:r>
            <a:r>
              <a:rPr lang="en-GB" dirty="0"/>
              <a:t>- 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Number of Cases by Week (Weeks 33-40)</a:t>
            </a:r>
            <a:b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Weeks since first COVID-19 case in Bury 28/02/2020 (based on when the positive test was taken).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weeks run Friday to Thursday to allow for the data lag from PHE.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During week 35 – 23</a:t>
            </a:r>
            <a:r>
              <a:rPr lang="en-GB" sz="1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 October 2020 Tier 3 Measures introduced across Greater Manchester.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 37 – National Circuit Breaker Lockdown.</a:t>
            </a:r>
          </a:p>
          <a:p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RAG rating (colour of boxes) – This is to show hotspots each week, so is not based on thresholds. It is a scale of Red = highest cases/rates to green lowest cases/rates each week</a:t>
            </a:r>
            <a:endParaRPr lang="en-GB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899" y="1248466"/>
            <a:ext cx="9802201" cy="436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7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5741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Historic Ward Rates </a:t>
            </a:r>
            <a:r>
              <a:rPr lang="en-GB" dirty="0"/>
              <a:t>– </a:t>
            </a: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Rate per 100,000 by Week (Weeks 33-40)</a:t>
            </a:r>
            <a:b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Weeks since first COVID-19 case in Bury 28/02/2020 (based on when the positive test was taken).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weeks run Friday to Thursday to allow for the data lag from PHE.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During week 35 – 23</a:t>
            </a:r>
            <a:r>
              <a:rPr lang="en-GB" sz="10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 October 2020 Tier 3 Measures introduced across Greater Manchester.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 37 – National Circuit Breaker Lockdown.</a:t>
            </a:r>
          </a:p>
          <a:p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RAG rating (colour of boxes) – This is to show hotspots each week, so is not based on thresholds. It is a scale of Red = highest cases/rates to green lowest cases/rates each week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99" y="1347133"/>
            <a:ext cx="9802201" cy="416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671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574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Historic Age Trends – Up to 26/11/2020</a:t>
            </a:r>
            <a:b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Weeks since first COVID-19 case in Bury 28/02/2020 (based on when the positive test was taken).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weeks run Friday to Thursday to allow for the data lag from PHE.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graphs highlight the trend over time of each age band (in 10 year grouping).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3573"/>
            <a:ext cx="10141296" cy="4223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176" y="1264185"/>
            <a:ext cx="2057823" cy="350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5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15741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Historic Age Trends, Rates per 100,000 – Up to 26/11/2020</a:t>
            </a:r>
            <a:b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Weeks since first COVID-19 case in Bury 28/02/2020 (based on when the positive test was taken).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weeks run Friday to Thursday to allow for the data lag from PHE.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The graphs highlight the trend over time of each age band (in 10 year grouping).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393"/>
            <a:ext cx="12192000" cy="1631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21269"/>
            <a:ext cx="12192000" cy="147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5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760</Words>
  <Application>Microsoft Office PowerPoint</Application>
  <PresentationFormat>Widescreen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BARON, Chris</dc:creator>
  <cp:lastModifiedBy>BARON, Chris</cp:lastModifiedBy>
  <cp:revision>1</cp:revision>
  <dcterms:created xsi:type="dcterms:W3CDTF">2020-12-09T18:42:20Z</dcterms:created>
  <dcterms:modified xsi:type="dcterms:W3CDTF">2020-12-09T18:44:53Z</dcterms:modified>
</cp:coreProperties>
</file>